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3" r:id="rId3"/>
    <p:sldId id="32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#9Slide03 Arima Madurai" panose="00000500000000000000" pitchFamily="2" charset="0"/>
      <p:regular r:id="rId14"/>
    </p:embeddedFont>
    <p:embeddedFont>
      <p:font typeface="#9Slide03 BoosterNextFYBlack" panose="02000A03000000020004" pitchFamily="2" charset="0"/>
      <p:regular r:id="rId15"/>
    </p:embeddedFont>
    <p:embeddedFont>
      <p:font typeface="Asap" panose="020B0604020202020204" charset="0"/>
      <p:regular r:id="rId16"/>
    </p:embeddedFont>
    <p:embeddedFont>
      <p:font typeface="Asap Bold" panose="020B0604020202020204" charset="0"/>
      <p:regular r:id="rId17"/>
    </p:embeddedFont>
    <p:embeddedFont>
      <p:font typeface="Paytone One" panose="020B0604020202020204" charset="0"/>
      <p:regular r:id="rId18"/>
    </p:embeddedFont>
    <p:embeddedFont>
      <p:font typeface="Poppi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6902"/>
    <a:srgbClr val="EEF1BB"/>
    <a:srgbClr val="C7D3D1"/>
    <a:srgbClr val="D5D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5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1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8000">
              <a:srgbClr val="D5DD56"/>
            </a:gs>
            <a:gs pos="76000">
              <a:srgbClr val="596902">
                <a:alpha val="42000"/>
              </a:srgb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15250" cy="10287000"/>
          </a:xfrm>
          <a:custGeom>
            <a:avLst/>
            <a:gdLst/>
            <a:ahLst/>
            <a:cxnLst/>
            <a:rect l="l" t="t" r="r" b="b"/>
            <a:pathLst>
              <a:path w="7715250" h="10287000">
                <a:moveTo>
                  <a:pt x="0" y="0"/>
                </a:moveTo>
                <a:lnTo>
                  <a:pt x="7715250" y="0"/>
                </a:lnTo>
                <a:lnTo>
                  <a:pt x="7715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32" r="-658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08110" y="3583136"/>
            <a:ext cx="9885900" cy="458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9"/>
              </a:lnSpc>
            </a:pPr>
            <a:r>
              <a:rPr lang="en-US" sz="8475" dirty="0">
                <a:solidFill>
                  <a:srgbClr val="526716"/>
                </a:solidFill>
                <a:latin typeface="Paytone One"/>
                <a:ea typeface="Paytone One"/>
                <a:cs typeface="Paytone One"/>
                <a:sym typeface="Paytone One"/>
              </a:rPr>
              <a:t>XÂY DỰNG HỆ THỐNG NHẬN DIỆN BỆNH LÁ CÂY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08110" y="2266766"/>
            <a:ext cx="8990814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526716"/>
                </a:solidFill>
                <a:latin typeface="Poppins Bold"/>
                <a:ea typeface="Poppins Bold"/>
                <a:cs typeface="Poppins Bold"/>
                <a:sym typeface="Poppins Bold"/>
              </a:rPr>
              <a:t>NHÓM 3</a:t>
            </a:r>
          </a:p>
        </p:txBody>
      </p:sp>
      <p:pic>
        <p:nvPicPr>
          <p:cNvPr id="5" name="Picture 4" descr="A yellow and red logo&#10;&#10;AI-generated content may be incorrect.">
            <a:extLst>
              <a:ext uri="{FF2B5EF4-FFF2-40B4-BE49-F238E27FC236}">
                <a16:creationId xmlns:a16="http://schemas.microsoft.com/office/drawing/2014/main" id="{92D8FE3A-E148-539E-6D41-4EDE02AFD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27"/>
            <a:ext cx="1335019" cy="1337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25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rgbClr val="596902">
                <a:alpha val="31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45134" y="465884"/>
          <a:ext cx="16514166" cy="1733550"/>
        </p:xfrm>
        <a:graphic>
          <a:graphicData uri="http://schemas.openxmlformats.org/drawingml/2006/table">
            <a:tbl>
              <a:tblPr/>
              <a:tblGrid>
                <a:gridCol w="2178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3550">
                <a:tc>
                  <a:txBody>
                    <a:bodyPr/>
                    <a:lstStyle/>
                    <a:p>
                      <a:pPr algn="ctr">
                        <a:lnSpc>
                          <a:spcPts val="9659"/>
                        </a:lnSpc>
                        <a:defRPr/>
                      </a:pPr>
                      <a:r>
                        <a:rPr lang="en-US" sz="6899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755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Thực nghiệm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49231"/>
              </p:ext>
            </p:extLst>
          </p:nvPr>
        </p:nvGraphicFramePr>
        <p:xfrm>
          <a:off x="2903996" y="3314700"/>
          <a:ext cx="13456982" cy="3657599"/>
        </p:xfrm>
        <a:graphic>
          <a:graphicData uri="http://schemas.openxmlformats.org/drawingml/2006/table">
            <a:tbl>
              <a:tblPr/>
              <a:tblGrid>
                <a:gridCol w="276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7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9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215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Mô hình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   Tốc độ huấn luyện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      Triển khai thực tế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14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84.76%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Asap"/>
                          <a:sym typeface="Asap"/>
                        </a:rPr>
                        <a:t>Nhanh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Dễ triển khai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14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MobileNetV2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79.49%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Asap"/>
                          <a:sym typeface="Asap"/>
                        </a:rPr>
                        <a:t>Trung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Asap"/>
                          <a:sym typeface="Asap"/>
                        </a:rPr>
                        <a:t>bình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Tốt cho mobile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14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96.25%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Chậm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Cần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GPU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mạnh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40189" y="2629940"/>
            <a:ext cx="68755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526716"/>
                </a:solidFill>
                <a:latin typeface="Asap"/>
                <a:ea typeface="Asap"/>
                <a:cs typeface="Asap"/>
                <a:sym typeface="Asap"/>
              </a:rPr>
              <a:t>3.6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03996" y="2674924"/>
            <a:ext cx="449900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rPr>
              <a:t>So sánh mô hình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3CC49EA-3FB2-732C-531B-E4082F8EBD09}"/>
              </a:ext>
            </a:extLst>
          </p:cNvPr>
          <p:cNvGrpSpPr/>
          <p:nvPr/>
        </p:nvGrpSpPr>
        <p:grpSpPr>
          <a:xfrm>
            <a:off x="1226543" y="2610184"/>
            <a:ext cx="5662812" cy="565150"/>
            <a:chOff x="1226543" y="2610184"/>
            <a:chExt cx="5662812" cy="565150"/>
          </a:xfrm>
        </p:grpSpPr>
        <p:sp>
          <p:nvSpPr>
            <p:cNvPr id="2" name="TextBox 2"/>
            <p:cNvSpPr txBox="1"/>
            <p:nvPr/>
          </p:nvSpPr>
          <p:spPr>
            <a:xfrm>
              <a:off x="1226543" y="2610184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4.1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2390351" y="2654634"/>
              <a:ext cx="449900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Kiến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trúc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triển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khai</a:t>
              </a:r>
              <a:endParaRPr lang="en-US" sz="2799" b="1" dirty="0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08961" y="3140210"/>
            <a:ext cx="8384915" cy="271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Frontend: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HTML + CSS + JS</a:t>
            </a:r>
          </a:p>
          <a:p>
            <a:pPr marL="259080" lvl="1" algn="l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Giao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đơn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giản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Tải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→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Kiểm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tra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đầu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Wingdings" panose="05000000000000000000" pitchFamily="2" charset="2"/>
              </a:rPr>
              <a:t> 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iển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Backend: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Flask API</a:t>
            </a:r>
          </a:p>
          <a:p>
            <a:pPr marL="690880" lvl="2" algn="l"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Nhận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→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→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dự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đoán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bằng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model.keras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→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trả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Model: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CNN .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keras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class_indices.json</a:t>
            </a:r>
            <a:endParaRPr lang="en-US" sz="20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8962" y="7073311"/>
            <a:ext cx="7788813" cy="317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Giao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web: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nút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upload,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vùng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xem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vùng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hiển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Quy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trình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</a:t>
            </a:r>
          </a:p>
          <a:p>
            <a:pPr marL="1036320" lvl="2" indent="-345440" algn="l">
              <a:lnSpc>
                <a:spcPct val="150000"/>
              </a:lnSpc>
              <a:buAutoNum type="alphaLcPeriod"/>
            </a:pP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Người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dùng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tải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lên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web.</a:t>
            </a:r>
          </a:p>
          <a:p>
            <a:pPr marL="1036320" lvl="2" indent="-345440" algn="l">
              <a:lnSpc>
                <a:spcPct val="150000"/>
              </a:lnSpc>
              <a:buAutoNum type="alphaLcPeriod"/>
            </a:pP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Flask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nhận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→ resize +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chuẩn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hóa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1036320" lvl="2" indent="-345440" algn="l">
              <a:lnSpc>
                <a:spcPct val="150000"/>
              </a:lnSpc>
              <a:buAutoNum type="alphaLcPeriod"/>
            </a:pP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Chạy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CNN →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trả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nhãn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xác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suất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cao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nhất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1036320" lvl="2" indent="-345440" algn="l">
              <a:lnSpc>
                <a:spcPct val="150000"/>
              </a:lnSpc>
              <a:buAutoNum type="alphaLcPeriod"/>
            </a:pP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hiển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ngay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trang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web.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F4D77F-22BC-9B58-81F1-BE78EB0A6AB6}"/>
              </a:ext>
            </a:extLst>
          </p:cNvPr>
          <p:cNvGrpSpPr/>
          <p:nvPr/>
        </p:nvGrpSpPr>
        <p:grpSpPr>
          <a:xfrm>
            <a:off x="1226543" y="6141736"/>
            <a:ext cx="7667582" cy="565150"/>
            <a:chOff x="1226543" y="6141736"/>
            <a:chExt cx="7667582" cy="565150"/>
          </a:xfrm>
        </p:grpSpPr>
        <p:sp>
          <p:nvSpPr>
            <p:cNvPr id="5" name="TextBox 5"/>
            <p:cNvSpPr txBox="1"/>
            <p:nvPr/>
          </p:nvSpPr>
          <p:spPr>
            <a:xfrm>
              <a:off x="2390351" y="6186186"/>
              <a:ext cx="650377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Giao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diện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và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hoạt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động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hệ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thống</a:t>
              </a:r>
              <a:endParaRPr lang="en-US" sz="2799" b="1" dirty="0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26543" y="6141736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4.2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56902" y="3247300"/>
            <a:ext cx="5915610" cy="640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Kết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quả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đạt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được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: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nhận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phát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vùng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lá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cây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tự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chính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xác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cao</a:t>
            </a:r>
            <a:endParaRPr lang="en-US" sz="20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Website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chẩn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đoán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trực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tiếp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dùng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Ưu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điểm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: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Tự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hóa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chẩn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đoán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Giao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thân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thiện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dễ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dùng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khả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thi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triển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khai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tế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Hạn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chế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&amp;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Hướng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phát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triển</a:t>
            </a:r>
            <a:r>
              <a:rPr lang="en-US" sz="20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: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Chưa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bao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phủ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tất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cả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Chưa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tốt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xấu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Có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thể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hợp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drone/camera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giám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sát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nông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trại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tương</a:t>
            </a:r>
            <a:r>
              <a:rPr lang="en-US" sz="20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lai.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E1989E-D7C0-ABF9-72CE-B534E620B4CF}"/>
              </a:ext>
            </a:extLst>
          </p:cNvPr>
          <p:cNvGrpSpPr/>
          <p:nvPr/>
        </p:nvGrpSpPr>
        <p:grpSpPr>
          <a:xfrm>
            <a:off x="10493094" y="2713887"/>
            <a:ext cx="5196142" cy="565150"/>
            <a:chOff x="10493094" y="2713887"/>
            <a:chExt cx="5196142" cy="565150"/>
          </a:xfrm>
        </p:grpSpPr>
        <p:sp>
          <p:nvSpPr>
            <p:cNvPr id="8" name="TextBox 8"/>
            <p:cNvSpPr txBox="1"/>
            <p:nvPr/>
          </p:nvSpPr>
          <p:spPr>
            <a:xfrm>
              <a:off x="11656902" y="2758337"/>
              <a:ext cx="403233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Tổng kết toàn bộ đề tài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493094" y="2713887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4.3</a:t>
              </a:r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745134" y="465884"/>
          <a:ext cx="16514166" cy="1733550"/>
        </p:xfrm>
        <a:graphic>
          <a:graphicData uri="http://schemas.openxmlformats.org/drawingml/2006/table">
            <a:tbl>
              <a:tblPr/>
              <a:tblGrid>
                <a:gridCol w="2178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3550">
                <a:tc>
                  <a:txBody>
                    <a:bodyPr/>
                    <a:lstStyle/>
                    <a:p>
                      <a:pPr algn="ctr">
                        <a:lnSpc>
                          <a:spcPts val="9659"/>
                        </a:lnSpc>
                        <a:defRPr/>
                      </a:pPr>
                      <a:r>
                        <a:rPr lang="en-US" sz="6899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755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Triển khai hệ thống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30E1C11B-F626-02A3-BDF2-D07963D9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8" y="1943100"/>
            <a:ext cx="16628844" cy="8096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45918" y="0"/>
            <a:ext cx="7042082" cy="10287000"/>
          </a:xfrm>
          <a:custGeom>
            <a:avLst/>
            <a:gdLst/>
            <a:ahLst/>
            <a:cxnLst/>
            <a:rect l="l" t="t" r="r" b="b"/>
            <a:pathLst>
              <a:path w="7042082" h="10287000">
                <a:moveTo>
                  <a:pt x="0" y="0"/>
                </a:moveTo>
                <a:lnTo>
                  <a:pt x="7042082" y="0"/>
                </a:lnTo>
                <a:lnTo>
                  <a:pt x="7042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581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34120" y="4533900"/>
            <a:ext cx="757333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C7D3D1"/>
            </a:gs>
            <a:gs pos="92000">
              <a:srgbClr val="EEF1B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Cuoco Maschile in Tuta. Tizio in Cucina in Un Grembiule. Persona ...">
            <a:extLst>
              <a:ext uri="{FF2B5EF4-FFF2-40B4-BE49-F238E27FC236}">
                <a16:creationId xmlns:a16="http://schemas.microsoft.com/office/drawing/2014/main" id="{02482D09-6997-AF62-C5D5-C64D8DF7E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10000" r="90000">
                        <a14:foregroundMark x1="50000" y1="8250" x2="52625" y2="31750"/>
                        <a14:foregroundMark x1="54625" y1="29000" x2="50250" y2="29250"/>
                        <a14:foregroundMark x1="57500" y1="28000" x2="47625" y2="27375"/>
                        <a14:foregroundMark x1="53250" y1="7625" x2="48125" y2="7500"/>
                        <a14:foregroundMark x1="40125" y1="16750" x2="39625" y2="25000"/>
                        <a14:foregroundMark x1="38625" y1="22625" x2="37875" y2="26875"/>
                        <a14:foregroundMark x1="48125" y1="27125" x2="51500" y2="26375"/>
                        <a14:foregroundMark x1="57250" y1="27375" x2="54125" y2="26375"/>
                        <a14:foregroundMark x1="38375" y1="22250" x2="37500" y2="26000"/>
                        <a14:foregroundMark x1="57000" y1="14000" x2="56250" y2="16625"/>
                        <a14:foregroundMark x1="47125" y1="13375" x2="48000" y2="16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78" r="33576" b="47458"/>
          <a:stretch/>
        </p:blipFill>
        <p:spPr bwMode="auto">
          <a:xfrm>
            <a:off x="11883533" y="5503846"/>
            <a:ext cx="2962773" cy="47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 Cartoon adult apron happiness. | Free PNG - rawpixel">
            <a:extLst>
              <a:ext uri="{FF2B5EF4-FFF2-40B4-BE49-F238E27FC236}">
                <a16:creationId xmlns:a16="http://schemas.microsoft.com/office/drawing/2014/main" id="{A1062E33-8FDF-164A-8F7D-AD97FC67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00" b="90000" l="9887" r="89789">
                        <a14:foregroundMark x1="46353" y1="52200" x2="46353" y2="39300"/>
                        <a14:foregroundMark x1="47002" y1="7400" x2="58347" y2="11100"/>
                        <a14:foregroundMark x1="51216" y1="37000" x2="52350" y2="44200"/>
                        <a14:foregroundMark x1="52350" y1="44200" x2="64992" y2="58900"/>
                        <a14:foregroundMark x1="64506" y1="37400" x2="82496" y2="58100"/>
                        <a14:foregroundMark x1="69206" y1="48100" x2="85251" y2="59700"/>
                        <a14:foregroundMark x1="85251" y1="59700" x2="87196" y2="64100"/>
                        <a14:foregroundMark x1="37439" y1="42200" x2="20097" y2="57500"/>
                        <a14:foregroundMark x1="20097" y1="57500" x2="17018" y2="65600"/>
                        <a14:foregroundMark x1="12966" y1="65600" x2="33874" y2="43200"/>
                        <a14:foregroundMark x1="10859" y1="63800" x2="34846" y2="40100"/>
                        <a14:foregroundMark x1="44246" y1="16700" x2="57050" y2="20700"/>
                        <a14:foregroundMark x1="41491" y1="4900" x2="44246" y2="4300"/>
                        <a14:foregroundMark x1="86872" y1="50900" x2="89303" y2="61000"/>
                        <a14:foregroundMark x1="89303" y1="61000" x2="86710" y2="67500"/>
                        <a14:foregroundMark x1="68233" y1="56000" x2="67909" y2="61700"/>
                        <a14:foregroundMark x1="69854" y1="59600" x2="64668" y2="69600"/>
                        <a14:foregroundMark x1="56564" y1="15100" x2="46840" y2="34400"/>
                        <a14:foregroundMark x1="46840" y1="34400" x2="46840" y2="34600"/>
                        <a14:foregroundMark x1="37601" y1="37700" x2="22853" y2="44800"/>
                        <a14:foregroundMark x1="22853" y1="44800" x2="17828" y2="54600"/>
                        <a14:foregroundMark x1="17828" y1="54600" x2="17342" y2="59900"/>
                        <a14:foregroundMark x1="69368" y1="63100" x2="66613" y2="67700"/>
                        <a14:backgroundMark x1="25284" y1="61100" x2="25770" y2="68900"/>
                        <a14:backgroundMark x1="25770" y1="68900" x2="26256" y2="69100"/>
                        <a14:backgroundMark x1="24635" y1="61600" x2="26256" y2="58900"/>
                        <a14:backgroundMark x1="72560" y1="65129" x2="72609" y2="67800"/>
                        <a14:backgroundMark x1="72518" y1="62835" x2="72536" y2="63792"/>
                        <a14:backgroundMark x1="72447" y1="59000" x2="72467" y2="60099"/>
                        <a14:backgroundMark x1="72609" y1="67800" x2="70178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533" y="5503847"/>
            <a:ext cx="3469248" cy="56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ic Craftsman Stock Illustrations – 359 Comic Craftsman Stock ...">
            <a:extLst>
              <a:ext uri="{FF2B5EF4-FFF2-40B4-BE49-F238E27FC236}">
                <a16:creationId xmlns:a16="http://schemas.microsoft.com/office/drawing/2014/main" id="{1B406F71-8863-951B-0BBE-75446A086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468" y1="15222" x2="32468" y2="13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5516" r="13766" b="33909"/>
          <a:stretch/>
        </p:blipFill>
        <p:spPr bwMode="auto">
          <a:xfrm>
            <a:off x="12105830" y="4757738"/>
            <a:ext cx="3246951" cy="552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s Brazos Cruzados PNG Imágenes Transparentes - Pngtree">
            <a:extLst>
              <a:ext uri="{FF2B5EF4-FFF2-40B4-BE49-F238E27FC236}">
                <a16:creationId xmlns:a16="http://schemas.microsoft.com/office/drawing/2014/main" id="{1E362D60-1E00-D035-3B5D-C90436C40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8889" l="10000" r="90000">
                        <a14:foregroundMark x1="35556" y1="56944" x2="56944" y2="56944"/>
                        <a14:foregroundMark x1="43889" y1="62500" x2="45833" y2="92500"/>
                        <a14:foregroundMark x1="37778" y1="56389" x2="43889" y2="80833"/>
                        <a14:foregroundMark x1="45556" y1="85278" x2="47778" y2="90556"/>
                        <a14:foregroundMark x1="58611" y1="84444" x2="60833" y2="96944"/>
                        <a14:foregroundMark x1="61944" y1="96389" x2="45556" y2="98889"/>
                        <a14:foregroundMark x1="45556" y1="98889" x2="36111" y2="83056"/>
                        <a14:foregroundMark x1="36111" y1="83056" x2="35556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10101" r="22900"/>
          <a:stretch/>
        </p:blipFill>
        <p:spPr bwMode="auto">
          <a:xfrm>
            <a:off x="10723550" y="1834738"/>
            <a:ext cx="5473004" cy="845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4A6C5C3-F60E-2EDA-5322-781111AFB240}"/>
              </a:ext>
            </a:extLst>
          </p:cNvPr>
          <p:cNvSpPr txBox="1"/>
          <p:nvPr/>
        </p:nvSpPr>
        <p:spPr>
          <a:xfrm>
            <a:off x="925091" y="3289732"/>
            <a:ext cx="90201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400" dirty="0">
                <a:latin typeface="#9Slide03 BoosterNextFYBlack" panose="02000A03000000020004" pitchFamily="2" charset="0"/>
                <a:ea typeface="Microsoft YaHei UI Light" panose="020B0502040204020203" pitchFamily="34" charset="-122"/>
                <a:cs typeface="#9Slide03 Arima Madurai" panose="00000500000000000000" pitchFamily="2" charset="0"/>
              </a:rPr>
              <a:t>TEAM MEMBER</a:t>
            </a:r>
            <a:endParaRPr lang="en-US" sz="14400" dirty="0">
              <a:latin typeface="#9Slide03 BoosterNextFYBlack" panose="02000A03000000020004" pitchFamily="2" charset="0"/>
              <a:ea typeface="Microsoft YaHei UI Light" panose="020B0502040204020203" pitchFamily="34" charset="-122"/>
              <a:cs typeface="#9Slide03 Arima Madurai" panose="00000500000000000000" pitchFamily="2" charset="0"/>
            </a:endParaRPr>
          </a:p>
        </p:txBody>
      </p:sp>
      <p:pic>
        <p:nvPicPr>
          <p:cNvPr id="35" name="Picture 34" descr="A yellow and red logo&#10;&#10;AI-generated content may be incorrect.">
            <a:extLst>
              <a:ext uri="{FF2B5EF4-FFF2-40B4-BE49-F238E27FC236}">
                <a16:creationId xmlns:a16="http://schemas.microsoft.com/office/drawing/2014/main" id="{A91AA137-34A6-2946-48A3-E21365439C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781" y="-26582"/>
            <a:ext cx="2935220" cy="2940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CEEF8043-B328-9E8A-5AE2-F83EAAD6B1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781" y="806254"/>
            <a:ext cx="15805935" cy="7902968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2233F40-01D8-2396-183E-1D2AB53207DD}"/>
              </a:ext>
            </a:extLst>
          </p:cNvPr>
          <p:cNvSpPr/>
          <p:nvPr/>
        </p:nvSpPr>
        <p:spPr>
          <a:xfrm>
            <a:off x="18282138" y="10278207"/>
            <a:ext cx="1981200" cy="2641600"/>
          </a:xfrm>
          <a:custGeom>
            <a:avLst/>
            <a:gdLst/>
            <a:ahLst/>
            <a:cxnLst/>
            <a:rect l="l" t="t" r="r" b="b"/>
            <a:pathLst>
              <a:path w="7715250" h="10287000">
                <a:moveTo>
                  <a:pt x="0" y="0"/>
                </a:moveTo>
                <a:lnTo>
                  <a:pt x="7715250" y="0"/>
                </a:lnTo>
                <a:lnTo>
                  <a:pt x="7715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932" r="-65844"/>
            </a:stretch>
          </a:blipFill>
        </p:spPr>
      </p:sp>
    </p:spTree>
    <p:extLst>
      <p:ext uri="{BB962C8B-B14F-4D97-AF65-F5344CB8AC3E}">
        <p14:creationId xmlns:p14="http://schemas.microsoft.com/office/powerpoint/2010/main" val="79110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4A4C91-79F8-FDA3-0A81-F209AE4C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Cuoco Maschile in Tuta. Tizio in Cucina in Un Grembiule. Persona ...">
            <a:extLst>
              <a:ext uri="{FF2B5EF4-FFF2-40B4-BE49-F238E27FC236}">
                <a16:creationId xmlns:a16="http://schemas.microsoft.com/office/drawing/2014/main" id="{199CE355-EDA1-C77F-C341-C55C819A7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10000" r="90000">
                        <a14:foregroundMark x1="50000" y1="8250" x2="52625" y2="31750"/>
                        <a14:foregroundMark x1="54625" y1="29000" x2="50250" y2="29250"/>
                        <a14:foregroundMark x1="57500" y1="28000" x2="47625" y2="27375"/>
                        <a14:foregroundMark x1="53250" y1="7625" x2="48125" y2="7500"/>
                        <a14:foregroundMark x1="40125" y1="16750" x2="39625" y2="25000"/>
                        <a14:foregroundMark x1="38625" y1="22625" x2="37875" y2="26875"/>
                        <a14:foregroundMark x1="48125" y1="27125" x2="51500" y2="26375"/>
                        <a14:foregroundMark x1="57250" y1="27375" x2="54125" y2="26375"/>
                        <a14:foregroundMark x1="38375" y1="22250" x2="37500" y2="26000"/>
                        <a14:foregroundMark x1="57000" y1="14000" x2="56250" y2="16625"/>
                        <a14:foregroundMark x1="47125" y1="13375" x2="48000" y2="16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78" r="33576" b="47458"/>
          <a:stretch/>
        </p:blipFill>
        <p:spPr bwMode="auto">
          <a:xfrm>
            <a:off x="1749144" y="3862137"/>
            <a:ext cx="3979677" cy="642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 Cartoon adult apron happiness. | Free PNG - rawpixel">
            <a:extLst>
              <a:ext uri="{FF2B5EF4-FFF2-40B4-BE49-F238E27FC236}">
                <a16:creationId xmlns:a16="http://schemas.microsoft.com/office/drawing/2014/main" id="{E224D5B4-664B-DC23-778F-262A43E0D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00" b="90000" l="9887" r="89789">
                        <a14:foregroundMark x1="46353" y1="52200" x2="46353" y2="39300"/>
                        <a14:foregroundMark x1="47002" y1="7400" x2="58347" y2="11100"/>
                        <a14:foregroundMark x1="51216" y1="37000" x2="52350" y2="44200"/>
                        <a14:foregroundMark x1="52350" y1="44200" x2="64992" y2="58900"/>
                        <a14:foregroundMark x1="64506" y1="37400" x2="82496" y2="58100"/>
                        <a14:foregroundMark x1="69206" y1="48100" x2="85251" y2="59700"/>
                        <a14:foregroundMark x1="85251" y1="59700" x2="87196" y2="64100"/>
                        <a14:foregroundMark x1="37439" y1="42200" x2="20097" y2="57500"/>
                        <a14:foregroundMark x1="20097" y1="57500" x2="17018" y2="65600"/>
                        <a14:foregroundMark x1="12966" y1="65600" x2="33874" y2="43200"/>
                        <a14:foregroundMark x1="10859" y1="63800" x2="34846" y2="40100"/>
                        <a14:foregroundMark x1="44246" y1="16700" x2="57050" y2="20700"/>
                        <a14:foregroundMark x1="41491" y1="4900" x2="44246" y2="4300"/>
                        <a14:foregroundMark x1="86872" y1="50900" x2="89303" y2="61000"/>
                        <a14:foregroundMark x1="89303" y1="61000" x2="86710" y2="67500"/>
                        <a14:foregroundMark x1="68233" y1="56000" x2="67909" y2="61700"/>
                        <a14:foregroundMark x1="69854" y1="59600" x2="64668" y2="69600"/>
                        <a14:foregroundMark x1="56564" y1="15100" x2="46840" y2="34400"/>
                        <a14:foregroundMark x1="46840" y1="34400" x2="46840" y2="34600"/>
                        <a14:foregroundMark x1="37601" y1="37700" x2="22853" y2="44800"/>
                        <a14:foregroundMark x1="22853" y1="44800" x2="17828" y2="54600"/>
                        <a14:foregroundMark x1="17828" y1="54600" x2="17342" y2="59900"/>
                        <a14:foregroundMark x1="69368" y1="63100" x2="66613" y2="67700"/>
                        <a14:backgroundMark x1="25284" y1="61100" x2="25770" y2="68900"/>
                        <a14:backgroundMark x1="25770" y1="68900" x2="26256" y2="69100"/>
                        <a14:backgroundMark x1="24635" y1="61600" x2="26256" y2="58900"/>
                        <a14:backgroundMark x1="72560" y1="65129" x2="72609" y2="67800"/>
                        <a14:backgroundMark x1="72518" y1="62835" x2="72536" y2="63792"/>
                        <a14:backgroundMark x1="72447" y1="59000" x2="72467" y2="60099"/>
                        <a14:backgroundMark x1="72609" y1="67800" x2="70178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49" y="3091294"/>
            <a:ext cx="4957548" cy="803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ic Craftsman Stock Illustrations – 359 Comic Craftsman Stock ...">
            <a:extLst>
              <a:ext uri="{FF2B5EF4-FFF2-40B4-BE49-F238E27FC236}">
                <a16:creationId xmlns:a16="http://schemas.microsoft.com/office/drawing/2014/main" id="{960C9892-3458-CAB8-8C66-B26C4024F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468" y1="15222" x2="32468" y2="13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5516" r="13766" b="33909"/>
          <a:stretch/>
        </p:blipFill>
        <p:spPr bwMode="auto">
          <a:xfrm>
            <a:off x="13100549" y="3374820"/>
            <a:ext cx="4059044" cy="691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s Brazos Cruzados PNG Imágenes Transparentes - Pngtree">
            <a:extLst>
              <a:ext uri="{FF2B5EF4-FFF2-40B4-BE49-F238E27FC236}">
                <a16:creationId xmlns:a16="http://schemas.microsoft.com/office/drawing/2014/main" id="{0CBE679E-01BC-1A19-B2BD-D57F9BE77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8889" l="10000" r="90000">
                        <a14:foregroundMark x1="35556" y1="56944" x2="56944" y2="56944"/>
                        <a14:foregroundMark x1="43889" y1="62500" x2="45833" y2="92500"/>
                        <a14:foregroundMark x1="37778" y1="56389" x2="43889" y2="80833"/>
                        <a14:foregroundMark x1="45556" y1="85278" x2="47778" y2="90556"/>
                        <a14:foregroundMark x1="58611" y1="84444" x2="60833" y2="96944"/>
                        <a14:foregroundMark x1="61944" y1="96389" x2="45556" y2="98889"/>
                        <a14:foregroundMark x1="45556" y1="98889" x2="36111" y2="83056"/>
                        <a14:foregroundMark x1="36111" y1="83056" x2="35556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10101" r="22900"/>
          <a:stretch/>
        </p:blipFill>
        <p:spPr bwMode="auto">
          <a:xfrm>
            <a:off x="8410828" y="1622655"/>
            <a:ext cx="5610332" cy="86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E69CC-87E4-F2F1-244C-1E1D623548A6}"/>
              </a:ext>
            </a:extLst>
          </p:cNvPr>
          <p:cNvSpPr txBox="1"/>
          <p:nvPr/>
        </p:nvSpPr>
        <p:spPr>
          <a:xfrm>
            <a:off x="9265298" y="887251"/>
            <a:ext cx="438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#9Slide03 Arima Madurai" panose="00000500000000000000" pitchFamily="2" charset="0"/>
                <a:ea typeface="Microsoft YaHei UI Light" panose="020B0502040204020203" pitchFamily="34" charset="-122"/>
                <a:cs typeface="#9Slide03 Arima Madurai" panose="00000500000000000000" pitchFamily="2" charset="0"/>
              </a:rPr>
              <a:t>Trần Văn Nhã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D5557E-7718-B5FE-96CE-EA6CE14CC3DE}"/>
              </a:ext>
            </a:extLst>
          </p:cNvPr>
          <p:cNvSpPr txBox="1"/>
          <p:nvPr/>
        </p:nvSpPr>
        <p:spPr>
          <a:xfrm>
            <a:off x="12808503" y="2663843"/>
            <a:ext cx="463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#9Slide03 Arima Madurai" panose="00000500000000000000" pitchFamily="2" charset="0"/>
                <a:ea typeface="Microsoft YaHei UI Light" panose="020B0502040204020203" pitchFamily="34" charset="-122"/>
                <a:cs typeface="#9Slide03 Arima Madurai" panose="00000500000000000000" pitchFamily="2" charset="0"/>
              </a:rPr>
              <a:t>Nguyễn Phương Nam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26F80E-354D-97A8-A023-1F2A9C6D6144}"/>
              </a:ext>
            </a:extLst>
          </p:cNvPr>
          <p:cNvSpPr txBox="1"/>
          <p:nvPr/>
        </p:nvSpPr>
        <p:spPr>
          <a:xfrm>
            <a:off x="5547729" y="2486965"/>
            <a:ext cx="463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#9Slide03 Arima Madurai" panose="00000500000000000000" pitchFamily="2" charset="0"/>
                <a:ea typeface="Microsoft YaHei UI Light" panose="020B0502040204020203" pitchFamily="34" charset="-122"/>
                <a:cs typeface="#9Slide03 Arima Madurai" panose="00000500000000000000" pitchFamily="2" charset="0"/>
              </a:rPr>
              <a:t>Dương Văn </a:t>
            </a:r>
            <a:r>
              <a:rPr lang="en-US" sz="3600" b="1" dirty="0" err="1">
                <a:latin typeface="#9Slide03 Arima Madurai" panose="00000500000000000000" pitchFamily="2" charset="0"/>
                <a:ea typeface="Microsoft YaHei UI Light" panose="020B0502040204020203" pitchFamily="34" charset="-122"/>
                <a:cs typeface="#9Slide03 Arima Madurai" panose="00000500000000000000" pitchFamily="2" charset="0"/>
              </a:rPr>
              <a:t>Lộc</a:t>
            </a:r>
            <a:endParaRPr lang="en-US" sz="3600" b="1" dirty="0">
              <a:latin typeface="#9Slide03 Arima Madurai" panose="00000500000000000000" pitchFamily="2" charset="0"/>
              <a:ea typeface="Microsoft YaHei UI Light" panose="020B0502040204020203" pitchFamily="34" charset="-122"/>
              <a:cs typeface="#9Slide03 Arima Madurai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0A2934-DABF-409A-C86B-4EAB088FC80E}"/>
              </a:ext>
            </a:extLst>
          </p:cNvPr>
          <p:cNvSpPr txBox="1"/>
          <p:nvPr/>
        </p:nvSpPr>
        <p:spPr>
          <a:xfrm>
            <a:off x="1982138" y="3604057"/>
            <a:ext cx="463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#9Slide03 Arima Madurai" panose="00000500000000000000" pitchFamily="2" charset="0"/>
                <a:ea typeface="Microsoft YaHei UI Light" panose="020B0502040204020203" pitchFamily="34" charset="-122"/>
                <a:cs typeface="#9Slide03 Arima Madurai" panose="00000500000000000000" pitchFamily="2" charset="0"/>
              </a:rPr>
              <a:t>Cao Thành Lâm</a:t>
            </a:r>
          </a:p>
        </p:txBody>
      </p:sp>
    </p:spTree>
    <p:extLst>
      <p:ext uri="{BB962C8B-B14F-4D97-AF65-F5344CB8AC3E}">
        <p14:creationId xmlns:p14="http://schemas.microsoft.com/office/powerpoint/2010/main" val="237613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chemeClr val="accent1">
                <a:lumMod val="45000"/>
                <a:lumOff val="55000"/>
                <a:alpha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831859" y="1744154"/>
          <a:ext cx="8427441" cy="6798692"/>
        </p:xfrm>
        <a:graphic>
          <a:graphicData uri="http://schemas.openxmlformats.org/drawingml/2006/table">
            <a:tbl>
              <a:tblPr/>
              <a:tblGrid>
                <a:gridCol w="162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1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9673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 dirty="0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Tổng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quan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722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Xây dựng mô hình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2624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Thực nghiệm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9673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Triển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khai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hệ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thống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533" y="4779861"/>
            <a:ext cx="5208198" cy="425524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19533" y="2146252"/>
            <a:ext cx="5514081" cy="2288753"/>
            <a:chOff x="0" y="0"/>
            <a:chExt cx="7352108" cy="3051670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5964014" cy="1870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618"/>
                </a:lnSpc>
              </a:pPr>
              <a:r>
                <a:rPr lang="en-US" sz="9653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Mục lục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46820"/>
              <a:ext cx="7352108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10"/>
                </a:lnSpc>
              </a:pPr>
              <a:r>
                <a:rPr lang="en-US" sz="3425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Nhận diện bệnh lá cây trồng</a:t>
              </a:r>
            </a:p>
          </p:txBody>
        </p:sp>
      </p:grpSp>
      <p:sp>
        <p:nvSpPr>
          <p:cNvPr id="7" name="Freeform 15">
            <a:extLst>
              <a:ext uri="{FF2B5EF4-FFF2-40B4-BE49-F238E27FC236}">
                <a16:creationId xmlns:a16="http://schemas.microsoft.com/office/drawing/2014/main" id="{B55339A6-AA1E-B19F-7B76-A2DD4B8C5494}"/>
              </a:ext>
            </a:extLst>
          </p:cNvPr>
          <p:cNvSpPr/>
          <p:nvPr/>
        </p:nvSpPr>
        <p:spPr>
          <a:xfrm>
            <a:off x="-304800" y="9035109"/>
            <a:ext cx="1328686" cy="1742539"/>
          </a:xfrm>
          <a:custGeom>
            <a:avLst/>
            <a:gdLst/>
            <a:ahLst/>
            <a:cxnLst/>
            <a:rect l="l" t="t" r="r" b="b"/>
            <a:pathLst>
              <a:path w="3225967" h="4230777">
                <a:moveTo>
                  <a:pt x="0" y="0"/>
                </a:moveTo>
                <a:lnTo>
                  <a:pt x="3225967" y="0"/>
                </a:lnTo>
                <a:lnTo>
                  <a:pt x="3225967" y="4230776"/>
                </a:lnTo>
                <a:lnTo>
                  <a:pt x="0" y="4230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chemeClr val="accent1">
                <a:lumMod val="45000"/>
                <a:lumOff val="55000"/>
                <a:alpha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E34C6FA-0C8E-F594-74F9-A9D883D3314E}"/>
              </a:ext>
            </a:extLst>
          </p:cNvPr>
          <p:cNvGrpSpPr/>
          <p:nvPr/>
        </p:nvGrpSpPr>
        <p:grpSpPr>
          <a:xfrm>
            <a:off x="1247521" y="2492164"/>
            <a:ext cx="7468623" cy="565150"/>
            <a:chOff x="1226543" y="2610184"/>
            <a:chExt cx="7468623" cy="565150"/>
          </a:xfrm>
        </p:grpSpPr>
        <p:sp>
          <p:nvSpPr>
            <p:cNvPr id="2" name="TextBox 2"/>
            <p:cNvSpPr txBox="1"/>
            <p:nvPr/>
          </p:nvSpPr>
          <p:spPr>
            <a:xfrm>
              <a:off x="1226543" y="2610184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1.1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2390351" y="2654634"/>
              <a:ext cx="6304815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Bộ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dữ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liệu</a:t>
              </a:r>
              <a:endParaRPr lang="en-US" sz="2799" b="1" dirty="0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828800" y="3179461"/>
            <a:ext cx="6477163" cy="2838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4" lvl="1" indent="-172722" algn="l">
              <a:lnSpc>
                <a:spcPct val="150000"/>
              </a:lnSpc>
              <a:buFont typeface="Arial"/>
              <a:buChar char="•"/>
            </a:pPr>
            <a:r>
              <a:rPr lang="en-US" i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Singh, D., Jain, N., Jain, P., Kayal, P., Kumawat, S., &amp; Batra, N. (2019). </a:t>
            </a:r>
            <a:r>
              <a:rPr lang="en-US" i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PlantDoc</a:t>
            </a:r>
            <a:r>
              <a:rPr lang="en-US" i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A Dataset for Visual Plant Disease Detection. </a:t>
            </a:r>
            <a:r>
              <a:rPr lang="en-US" i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ArXiv</a:t>
            </a:r>
            <a:endParaRPr lang="en-US" i="1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marL="518160" lvl="1" indent="-259080" algn="l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Gồm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20000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10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loài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cây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8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loại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Đã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9000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với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6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loại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endParaRPr lang="en-US" sz="24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marL="518160" lvl="1" indent="-259080" algn="l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cá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nhân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500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với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2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loại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endParaRPr lang="en-US" sz="24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38600" y="8306328"/>
            <a:ext cx="13030200" cy="1037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l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6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loại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Đốm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lá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đốm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vi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khuẩn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healthy,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nấm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mốc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sương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phấn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trắng</a:t>
            </a:r>
            <a:endParaRPr lang="en-US" sz="24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marL="0" lvl="0" indent="0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82040" y="3513393"/>
            <a:ext cx="5201661" cy="2145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Nhận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6 </a:t>
            </a:r>
            <a:r>
              <a:rPr lang="en-US" sz="24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loại</a:t>
            </a:r>
            <a:r>
              <a:rPr lang="en-US" sz="24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bệnh</a:t>
            </a:r>
            <a:r>
              <a:rPr lang="en-US" sz="24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lá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phổ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biến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Phát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vùng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endParaRPr lang="en-US" sz="24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Hỗ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trợ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quyết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định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điều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trị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DD05C5-A3CA-233D-3268-F2DF50699D5B}"/>
              </a:ext>
            </a:extLst>
          </p:cNvPr>
          <p:cNvGrpSpPr/>
          <p:nvPr/>
        </p:nvGrpSpPr>
        <p:grpSpPr>
          <a:xfrm>
            <a:off x="10287000" y="2808139"/>
            <a:ext cx="5179063" cy="565150"/>
            <a:chOff x="9181825" y="2702259"/>
            <a:chExt cx="5179063" cy="565150"/>
          </a:xfrm>
        </p:grpSpPr>
        <p:sp>
          <p:nvSpPr>
            <p:cNvPr id="10" name="TextBox 10"/>
            <p:cNvSpPr txBox="1"/>
            <p:nvPr/>
          </p:nvSpPr>
          <p:spPr>
            <a:xfrm>
              <a:off x="10328554" y="2737122"/>
              <a:ext cx="403233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Mục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tiêu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đề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tài</a:t>
              </a:r>
              <a:endParaRPr lang="en-US" sz="2799" b="1" dirty="0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181825" y="2702259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1.2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1B05C5-1D1C-CD82-9270-0E5577794370}"/>
              </a:ext>
            </a:extLst>
          </p:cNvPr>
          <p:cNvGrpSpPr/>
          <p:nvPr/>
        </p:nvGrpSpPr>
        <p:grpSpPr>
          <a:xfrm>
            <a:off x="6485908" y="7329432"/>
            <a:ext cx="5886300" cy="564257"/>
            <a:chOff x="9169187" y="6059607"/>
            <a:chExt cx="5886300" cy="564257"/>
          </a:xfrm>
        </p:grpSpPr>
        <p:sp>
          <p:nvSpPr>
            <p:cNvPr id="7" name="TextBox 7"/>
            <p:cNvSpPr txBox="1"/>
            <p:nvPr/>
          </p:nvSpPr>
          <p:spPr>
            <a:xfrm>
              <a:off x="10332995" y="6124347"/>
              <a:ext cx="472249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Phạm vi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nghiên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cứu</a:t>
              </a:r>
              <a:endParaRPr lang="en-US" sz="2799" b="1" dirty="0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169187" y="6059607"/>
              <a:ext cx="687558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1.3</a:t>
              </a:r>
            </a:p>
          </p:txBody>
        </p:sp>
      </p:grp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745134" y="465884"/>
          <a:ext cx="16514166" cy="1733550"/>
        </p:xfrm>
        <a:graphic>
          <a:graphicData uri="http://schemas.openxmlformats.org/drawingml/2006/table">
            <a:tbl>
              <a:tblPr/>
              <a:tblGrid>
                <a:gridCol w="2178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3550">
                <a:tc>
                  <a:txBody>
                    <a:bodyPr/>
                    <a:lstStyle/>
                    <a:p>
                      <a:pPr algn="ctr">
                        <a:lnSpc>
                          <a:spcPts val="9659"/>
                        </a:lnSpc>
                        <a:defRPr/>
                      </a:pPr>
                      <a:r>
                        <a:rPr lang="en-US" sz="6899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755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Tổng quan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Freeform 15"/>
          <p:cNvSpPr/>
          <p:nvPr/>
        </p:nvSpPr>
        <p:spPr>
          <a:xfrm>
            <a:off x="14736770" y="251692"/>
            <a:ext cx="3225967" cy="4230777"/>
          </a:xfrm>
          <a:custGeom>
            <a:avLst/>
            <a:gdLst/>
            <a:ahLst/>
            <a:cxnLst/>
            <a:rect l="l" t="t" r="r" b="b"/>
            <a:pathLst>
              <a:path w="3225967" h="4230777">
                <a:moveTo>
                  <a:pt x="0" y="0"/>
                </a:moveTo>
                <a:lnTo>
                  <a:pt x="3225967" y="0"/>
                </a:lnTo>
                <a:lnTo>
                  <a:pt x="3225967" y="4230776"/>
                </a:lnTo>
                <a:lnTo>
                  <a:pt x="0" y="423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FD0E1D-EABF-177F-AF4C-8A47EDB4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21" y="3175334"/>
            <a:ext cx="7949544" cy="3574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chemeClr val="accent1">
                <a:lumMod val="45000"/>
                <a:lumOff val="55000"/>
                <a:alpha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45134" y="465884"/>
          <a:ext cx="16514166" cy="1733550"/>
        </p:xfrm>
        <a:graphic>
          <a:graphicData uri="http://schemas.openxmlformats.org/drawingml/2006/table">
            <a:tbl>
              <a:tblPr/>
              <a:tblGrid>
                <a:gridCol w="2178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3550">
                <a:tc>
                  <a:txBody>
                    <a:bodyPr/>
                    <a:lstStyle/>
                    <a:p>
                      <a:pPr algn="ctr">
                        <a:lnSpc>
                          <a:spcPts val="9659"/>
                        </a:lnSpc>
                        <a:defRPr/>
                      </a:pPr>
                      <a:r>
                        <a:rPr lang="en-US" sz="6899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755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Xây dựng mô hình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9268702" y="2335254"/>
            <a:ext cx="6360139" cy="3768383"/>
          </a:xfrm>
          <a:custGeom>
            <a:avLst/>
            <a:gdLst/>
            <a:ahLst/>
            <a:cxnLst/>
            <a:rect l="l" t="t" r="r" b="b"/>
            <a:pathLst>
              <a:path w="6360139" h="3768383">
                <a:moveTo>
                  <a:pt x="0" y="0"/>
                </a:moveTo>
                <a:lnTo>
                  <a:pt x="6360139" y="0"/>
                </a:lnTo>
                <a:lnTo>
                  <a:pt x="6360139" y="3768382"/>
                </a:lnTo>
                <a:lnTo>
                  <a:pt x="0" y="376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68702" y="6195711"/>
            <a:ext cx="7990598" cy="3116333"/>
          </a:xfrm>
          <a:custGeom>
            <a:avLst/>
            <a:gdLst/>
            <a:ahLst/>
            <a:cxnLst/>
            <a:rect l="l" t="t" r="r" b="b"/>
            <a:pathLst>
              <a:path w="7990598" h="3116333">
                <a:moveTo>
                  <a:pt x="0" y="0"/>
                </a:moveTo>
                <a:lnTo>
                  <a:pt x="7990598" y="0"/>
                </a:lnTo>
                <a:lnTo>
                  <a:pt x="7990598" y="3116334"/>
                </a:lnTo>
                <a:lnTo>
                  <a:pt x="0" y="311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2D580-5B58-DCD0-C490-87AC5BB700B0}"/>
              </a:ext>
            </a:extLst>
          </p:cNvPr>
          <p:cNvGrpSpPr/>
          <p:nvPr/>
        </p:nvGrpSpPr>
        <p:grpSpPr>
          <a:xfrm>
            <a:off x="1226543" y="2610184"/>
            <a:ext cx="5662812" cy="565150"/>
            <a:chOff x="1226543" y="2610184"/>
            <a:chExt cx="5662812" cy="565150"/>
          </a:xfrm>
        </p:grpSpPr>
        <p:sp>
          <p:nvSpPr>
            <p:cNvPr id="5" name="TextBox 5"/>
            <p:cNvSpPr txBox="1"/>
            <p:nvPr/>
          </p:nvSpPr>
          <p:spPr>
            <a:xfrm>
              <a:off x="1226543" y="2610184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2.1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90351" y="2654634"/>
              <a:ext cx="449900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Quy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trình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xử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lý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ảnh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đầu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vào</a:t>
              </a:r>
              <a:endParaRPr lang="en-US" sz="2799" b="1" dirty="0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26543" y="3500495"/>
            <a:ext cx="6360139" cy="3033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Thu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camera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hoặc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dataset.</a:t>
            </a:r>
          </a:p>
          <a:p>
            <a:pPr marL="518160" lvl="1" indent="-259080" algn="l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Tiền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</a:t>
            </a:r>
          </a:p>
          <a:p>
            <a:pPr marL="1036320" lvl="2" indent="-345440" algn="l">
              <a:lnSpc>
                <a:spcPct val="130000"/>
              </a:lnSpc>
              <a:spcBef>
                <a:spcPct val="0"/>
              </a:spcBef>
              <a:buFont typeface="Arial"/>
              <a:buChar char="⚬"/>
            </a:pP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Resize,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chuẩn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hóa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giải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1036320" lvl="2" indent="-345440" algn="l">
              <a:lnSpc>
                <a:spcPct val="130000"/>
              </a:lnSpc>
              <a:spcBef>
                <a:spcPct val="0"/>
              </a:spcBef>
              <a:buFont typeface="Arial"/>
              <a:buChar char="⚬"/>
            </a:pP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Lọc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nhiễu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Gaussian,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cân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bằng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sáng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cụm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màu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MeanShift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</a:p>
          <a:p>
            <a:pPr marL="518160" lvl="1" indent="-259080" algn="l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Trích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xuất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đặc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trưng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GLCM</a:t>
            </a:r>
          </a:p>
          <a:p>
            <a:pPr marL="518160" lvl="1" indent="-259080" algn="l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Phát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biên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Canny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1" y="7850255"/>
            <a:ext cx="8186150" cy="2474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Xoay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ngẫu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nhiên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±30°.                      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Tách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nền</a:t>
            </a:r>
            <a:endParaRPr lang="en-US" sz="22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marL="518160" lvl="1" indent="-259080" algn="l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Thay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đổi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sáng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tương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phản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                  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Chuyển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sang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xám</a:t>
            </a:r>
            <a:endParaRPr lang="en-US" sz="22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marL="518160" lvl="1" indent="-259080" algn="l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Zoom, crop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ngẫu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nhiên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                            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Thêm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nhiễu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Gaussian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22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22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79B1C6-9246-99FC-4E6A-19ED8DBE8DAA}"/>
              </a:ext>
            </a:extLst>
          </p:cNvPr>
          <p:cNvGrpSpPr/>
          <p:nvPr/>
        </p:nvGrpSpPr>
        <p:grpSpPr>
          <a:xfrm>
            <a:off x="1226543" y="7016595"/>
            <a:ext cx="7667582" cy="565150"/>
            <a:chOff x="1226543" y="6442075"/>
            <a:chExt cx="7667582" cy="565150"/>
          </a:xfrm>
        </p:grpSpPr>
        <p:sp>
          <p:nvSpPr>
            <p:cNvPr id="8" name="TextBox 8"/>
            <p:cNvSpPr txBox="1"/>
            <p:nvPr/>
          </p:nvSpPr>
          <p:spPr>
            <a:xfrm>
              <a:off x="2390351" y="6486525"/>
              <a:ext cx="650377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Tăng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cường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dữ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liệu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(Data Augmentation)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26543" y="6442075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2.2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EC3014B6-6FDF-A753-D5CA-4A41529DBF5D}"/>
              </a:ext>
            </a:extLst>
          </p:cNvPr>
          <p:cNvSpPr/>
          <p:nvPr/>
        </p:nvSpPr>
        <p:spPr>
          <a:xfrm>
            <a:off x="3059088" y="-1531297"/>
            <a:ext cx="1108003" cy="1008899"/>
          </a:xfrm>
          <a:custGeom>
            <a:avLst/>
            <a:gdLst/>
            <a:ahLst/>
            <a:cxnLst/>
            <a:rect l="l" t="t" r="r" b="b"/>
            <a:pathLst>
              <a:path w="4036608" h="3675557">
                <a:moveTo>
                  <a:pt x="0" y="0"/>
                </a:moveTo>
                <a:lnTo>
                  <a:pt x="4036608" y="0"/>
                </a:lnTo>
                <a:lnTo>
                  <a:pt x="4036608" y="3675557"/>
                </a:lnTo>
                <a:lnTo>
                  <a:pt x="0" y="3675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332" t="-4904" r="-38704" b="-4495"/>
            </a:stretch>
          </a:blipFill>
        </p:spPr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0B3EF64E-A95D-3D6C-0C7B-8451ED442C45}"/>
              </a:ext>
            </a:extLst>
          </p:cNvPr>
          <p:cNvSpPr/>
          <p:nvPr/>
        </p:nvSpPr>
        <p:spPr>
          <a:xfrm>
            <a:off x="13693323" y="-2236759"/>
            <a:ext cx="1732399" cy="741996"/>
          </a:xfrm>
          <a:custGeom>
            <a:avLst/>
            <a:gdLst/>
            <a:ahLst/>
            <a:cxnLst/>
            <a:rect l="l" t="t" r="r" b="b"/>
            <a:pathLst>
              <a:path w="6311366" h="2703192">
                <a:moveTo>
                  <a:pt x="0" y="0"/>
                </a:moveTo>
                <a:lnTo>
                  <a:pt x="6311366" y="0"/>
                </a:lnTo>
                <a:lnTo>
                  <a:pt x="6311366" y="2703192"/>
                </a:lnTo>
                <a:lnTo>
                  <a:pt x="0" y="2703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8EDC022-45CF-91F1-C446-122F0CD9E05B}"/>
              </a:ext>
            </a:extLst>
          </p:cNvPr>
          <p:cNvSpPr/>
          <p:nvPr/>
        </p:nvSpPr>
        <p:spPr>
          <a:xfrm>
            <a:off x="8018891" y="-2022525"/>
            <a:ext cx="1463198" cy="823049"/>
          </a:xfrm>
          <a:custGeom>
            <a:avLst/>
            <a:gdLst/>
            <a:ahLst/>
            <a:cxnLst/>
            <a:rect l="l" t="t" r="r" b="b"/>
            <a:pathLst>
              <a:path w="5330631" h="2998480">
                <a:moveTo>
                  <a:pt x="0" y="0"/>
                </a:moveTo>
                <a:lnTo>
                  <a:pt x="5330631" y="0"/>
                </a:lnTo>
                <a:lnTo>
                  <a:pt x="5330631" y="2998480"/>
                </a:lnTo>
                <a:lnTo>
                  <a:pt x="0" y="2998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rgbClr val="596902">
                <a:alpha val="31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0931" y="3791904"/>
            <a:ext cx="4036608" cy="3675557"/>
          </a:xfrm>
          <a:custGeom>
            <a:avLst/>
            <a:gdLst/>
            <a:ahLst/>
            <a:cxnLst/>
            <a:rect l="l" t="t" r="r" b="b"/>
            <a:pathLst>
              <a:path w="4036608" h="3675557">
                <a:moveTo>
                  <a:pt x="0" y="0"/>
                </a:moveTo>
                <a:lnTo>
                  <a:pt x="4036608" y="0"/>
                </a:lnTo>
                <a:lnTo>
                  <a:pt x="4036608" y="3675557"/>
                </a:lnTo>
                <a:lnTo>
                  <a:pt x="0" y="3675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32" t="-4904" r="-38704" b="-44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05166" y="3791904"/>
            <a:ext cx="6311366" cy="2703192"/>
          </a:xfrm>
          <a:custGeom>
            <a:avLst/>
            <a:gdLst/>
            <a:ahLst/>
            <a:cxnLst/>
            <a:rect l="l" t="t" r="r" b="b"/>
            <a:pathLst>
              <a:path w="6311366" h="2703192">
                <a:moveTo>
                  <a:pt x="0" y="0"/>
                </a:moveTo>
                <a:lnTo>
                  <a:pt x="6311366" y="0"/>
                </a:lnTo>
                <a:lnTo>
                  <a:pt x="6311366" y="2703192"/>
                </a:lnTo>
                <a:lnTo>
                  <a:pt x="0" y="270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30733" y="3791904"/>
            <a:ext cx="5330631" cy="2998480"/>
          </a:xfrm>
          <a:custGeom>
            <a:avLst/>
            <a:gdLst/>
            <a:ahLst/>
            <a:cxnLst/>
            <a:rect l="l" t="t" r="r" b="b"/>
            <a:pathLst>
              <a:path w="5330631" h="2998480">
                <a:moveTo>
                  <a:pt x="0" y="0"/>
                </a:moveTo>
                <a:lnTo>
                  <a:pt x="5330631" y="0"/>
                </a:lnTo>
                <a:lnTo>
                  <a:pt x="5330631" y="2998480"/>
                </a:lnTo>
                <a:lnTo>
                  <a:pt x="0" y="299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24600" y="463550"/>
            <a:ext cx="5480566" cy="565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2.3. MÔ HÌNH SỬ DỤNG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99735" y="2254790"/>
            <a:ext cx="10448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CNN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0086" y="2254790"/>
            <a:ext cx="237827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MobileNet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1828" y="2254790"/>
            <a:ext cx="206740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Resnet50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rgbClr val="596902">
                <a:alpha val="31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45134" y="465884"/>
          <a:ext cx="16514166" cy="1733550"/>
        </p:xfrm>
        <a:graphic>
          <a:graphicData uri="http://schemas.openxmlformats.org/drawingml/2006/table">
            <a:tbl>
              <a:tblPr/>
              <a:tblGrid>
                <a:gridCol w="2178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3550">
                <a:tc>
                  <a:txBody>
                    <a:bodyPr/>
                    <a:lstStyle/>
                    <a:p>
                      <a:pPr algn="ctr">
                        <a:lnSpc>
                          <a:spcPts val="9659"/>
                        </a:lnSpc>
                        <a:defRPr/>
                      </a:pPr>
                      <a:r>
                        <a:rPr lang="en-US" sz="6899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755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Thực nghiệm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144000" y="3374376"/>
          <a:ext cx="8283030" cy="5441952"/>
        </p:xfrm>
        <a:graphic>
          <a:graphicData uri="http://schemas.openxmlformats.org/drawingml/2006/table">
            <a:tbl>
              <a:tblPr/>
              <a:tblGrid>
                <a:gridCol w="2167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880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Kỹ thuật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Mục đích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26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Xoay ảnh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Mô phỏng góc chụp thực tế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66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Sáng/ Tối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Huấn luyện chống điều kiện ánh sáng xấu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207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Gaussian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Kháng nhiễu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07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Cắt ảnh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Mô phỏng lá bị khuất/ che mất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207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Biên/ Canny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Làm rõ viền tổn thương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40189" y="2629940"/>
            <a:ext cx="68755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526716"/>
                </a:solidFill>
                <a:latin typeface="Asap"/>
                <a:ea typeface="Asap"/>
                <a:cs typeface="Asap"/>
                <a:sym typeface="Asap"/>
              </a:rPr>
              <a:t>3.1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03996" y="2674924"/>
            <a:ext cx="449900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rPr>
              <a:t>Dữ liệu đầu vào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189" y="3800475"/>
            <a:ext cx="5915611" cy="272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Nguồn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90%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Kaggle, 10%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cá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nhân</a:t>
            </a:r>
            <a:endParaRPr lang="en-US" sz="24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Lợi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ích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</a:t>
            </a:r>
          </a:p>
          <a:p>
            <a:pPr marL="1036320" lvl="2" indent="-345440" algn="l">
              <a:lnSpc>
                <a:spcPts val="36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Tăng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chân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đa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dạng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ảnh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1036320" lvl="2" indent="-345440" algn="l">
              <a:lnSpc>
                <a:spcPts val="36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mô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học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điều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kiện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tự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nhiên</a:t>
            </a:r>
            <a:r>
              <a:rPr lang="en-US" sz="24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7808" y="2674390"/>
            <a:ext cx="650377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rPr>
              <a:t>Augmentation – Mô tả chi tiết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629940"/>
            <a:ext cx="68755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526716"/>
                </a:solidFill>
                <a:latin typeface="Asap"/>
                <a:ea typeface="Asap"/>
                <a:cs typeface="Asap"/>
                <a:sym typeface="Asap"/>
              </a:rPr>
              <a:t>3.2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D5DD56">
                <a:alpha val="40000"/>
              </a:srgbClr>
            </a:gs>
            <a:gs pos="74000">
              <a:srgbClr val="EEF1BB">
                <a:alpha val="22000"/>
              </a:srgbClr>
            </a:gs>
            <a:gs pos="92000">
              <a:srgbClr val="596902">
                <a:alpha val="31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45134" y="465884"/>
          <a:ext cx="16514166" cy="1733550"/>
        </p:xfrm>
        <a:graphic>
          <a:graphicData uri="http://schemas.openxmlformats.org/drawingml/2006/table">
            <a:tbl>
              <a:tblPr/>
              <a:tblGrid>
                <a:gridCol w="2178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3550">
                <a:tc>
                  <a:txBody>
                    <a:bodyPr/>
                    <a:lstStyle/>
                    <a:p>
                      <a:pPr algn="ctr">
                        <a:lnSpc>
                          <a:spcPts val="9659"/>
                        </a:lnSpc>
                        <a:defRPr/>
                      </a:pPr>
                      <a:r>
                        <a:rPr lang="en-US" sz="6899">
                          <a:solidFill>
                            <a:srgbClr val="526716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7559"/>
                        </a:lnSpc>
                        <a:defRPr/>
                      </a:pPr>
                      <a:r>
                        <a:rPr lang="en-US" sz="53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Thực nghiệm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63CAE-6B53-8F9A-0711-98CF4BE0B9D9}"/>
              </a:ext>
            </a:extLst>
          </p:cNvPr>
          <p:cNvGrpSpPr/>
          <p:nvPr/>
        </p:nvGrpSpPr>
        <p:grpSpPr>
          <a:xfrm>
            <a:off x="1740189" y="2432354"/>
            <a:ext cx="5662811" cy="565150"/>
            <a:chOff x="1740189" y="2629940"/>
            <a:chExt cx="5662811" cy="565150"/>
          </a:xfrm>
        </p:grpSpPr>
        <p:sp>
          <p:nvSpPr>
            <p:cNvPr id="3" name="TextBox 3"/>
            <p:cNvSpPr txBox="1"/>
            <p:nvPr/>
          </p:nvSpPr>
          <p:spPr>
            <a:xfrm>
              <a:off x="1740189" y="2629940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3.3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903996" y="2674924"/>
              <a:ext cx="449900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Phân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đoạn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và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đặc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trưng</a:t>
              </a:r>
              <a:endParaRPr lang="en-US" sz="2799" b="1" dirty="0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7389" y="3074129"/>
            <a:ext cx="5915611" cy="29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2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Ảnh</a:t>
            </a: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xám</a:t>
            </a: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phát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biên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bằng</a:t>
            </a: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Canny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GLCM: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trích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2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đặc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trưng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chính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Contrast –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sắc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nét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vùng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Homogeneity –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đồng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nhất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cấu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trúc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2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MeanShift</a:t>
            </a: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: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cụm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màu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ước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lượng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vùng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→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đa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dạng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màu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có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tổn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thương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8589F2-5591-577C-50F0-D14F328E85DB}"/>
              </a:ext>
            </a:extLst>
          </p:cNvPr>
          <p:cNvGrpSpPr/>
          <p:nvPr/>
        </p:nvGrpSpPr>
        <p:grpSpPr>
          <a:xfrm>
            <a:off x="1740189" y="6383591"/>
            <a:ext cx="7667581" cy="565150"/>
            <a:chOff x="1740189" y="6383591"/>
            <a:chExt cx="7667581" cy="565150"/>
          </a:xfrm>
        </p:grpSpPr>
        <p:sp>
          <p:nvSpPr>
            <p:cNvPr id="6" name="TextBox 6"/>
            <p:cNvSpPr txBox="1"/>
            <p:nvPr/>
          </p:nvSpPr>
          <p:spPr>
            <a:xfrm>
              <a:off x="2903996" y="6428041"/>
              <a:ext cx="650377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Mô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hình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thử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nghiệm</a:t>
              </a:r>
              <a:endParaRPr lang="en-US" sz="2799" b="1" dirty="0">
                <a:solidFill>
                  <a:srgbClr val="526716"/>
                </a:solidFill>
                <a:latin typeface="Asap Bold"/>
                <a:ea typeface="Asap Bold"/>
                <a:cs typeface="Asap Bold"/>
                <a:sym typeface="Asap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40189" y="6383591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3.4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87389" y="7183452"/>
            <a:ext cx="6894611" cy="1967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CNN </a:t>
            </a:r>
            <a:r>
              <a:rPr lang="en-US" sz="22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cơ</a:t>
            </a: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bản</a:t>
            </a: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: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hiệu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ổn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định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MobileNetV2: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Nhẹ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tối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ưu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trên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thiết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bị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di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động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ResNet50: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Mạng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sâu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hiệu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suất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cao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hơn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nhưng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nặng</a:t>
            </a:r>
            <a:r>
              <a:rPr lang="en-US" sz="2200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2200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378E33-B345-5C29-D9D9-7007A93F3F2C}"/>
              </a:ext>
            </a:extLst>
          </p:cNvPr>
          <p:cNvGrpSpPr/>
          <p:nvPr/>
        </p:nvGrpSpPr>
        <p:grpSpPr>
          <a:xfrm>
            <a:off x="9591719" y="2722549"/>
            <a:ext cx="7667581" cy="565150"/>
            <a:chOff x="9591719" y="2722549"/>
            <a:chExt cx="7667581" cy="565150"/>
          </a:xfrm>
        </p:grpSpPr>
        <p:sp>
          <p:nvSpPr>
            <p:cNvPr id="9" name="TextBox 9"/>
            <p:cNvSpPr txBox="1"/>
            <p:nvPr/>
          </p:nvSpPr>
          <p:spPr>
            <a:xfrm>
              <a:off x="10755526" y="2766999"/>
              <a:ext cx="6503774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Kết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quả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mô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  <a:r>
                <a:rPr lang="en-US" sz="2799" b="1" dirty="0" err="1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hình</a:t>
              </a:r>
              <a:r>
                <a:rPr lang="en-US" sz="2799" b="1" dirty="0">
                  <a:solidFill>
                    <a:srgbClr val="526716"/>
                  </a:solidFill>
                  <a:latin typeface="Asap Bold"/>
                  <a:ea typeface="Asap Bold"/>
                  <a:cs typeface="Asap Bold"/>
                  <a:sym typeface="Asap Bold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591719" y="2722549"/>
              <a:ext cx="687558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dirty="0">
                  <a:solidFill>
                    <a:srgbClr val="526716"/>
                  </a:solidFill>
                  <a:latin typeface="Asap"/>
                  <a:ea typeface="Asap"/>
                  <a:cs typeface="Asap"/>
                  <a:sym typeface="Asap"/>
                </a:rPr>
                <a:t>3.5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816F9-3E33-2A98-7D49-60F52790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791" y="3763189"/>
            <a:ext cx="10153209" cy="4592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766</Words>
  <Application>Microsoft Office PowerPoint</Application>
  <PresentationFormat>Custom</PresentationFormat>
  <Paragraphs>141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Paytone One</vt:lpstr>
      <vt:lpstr>Poppins Bold</vt:lpstr>
      <vt:lpstr>Calibri</vt:lpstr>
      <vt:lpstr>#9Slide03 Arima Madurai</vt:lpstr>
      <vt:lpstr>Asap Bold</vt:lpstr>
      <vt:lpstr>Asap</vt:lpstr>
      <vt:lpstr>#9Slide03 BoosterNextFYBlack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3</dc:title>
  <cp:lastModifiedBy>Nhã Trần Văn</cp:lastModifiedBy>
  <cp:revision>18</cp:revision>
  <dcterms:created xsi:type="dcterms:W3CDTF">2006-08-16T00:00:00Z</dcterms:created>
  <dcterms:modified xsi:type="dcterms:W3CDTF">2025-06-23T06:38:49Z</dcterms:modified>
  <dc:identifier>DAGq5tMtmgM</dc:identifier>
</cp:coreProperties>
</file>